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21386800" cy="30279975"/>
  <p:notesSz cx="29455745" cy="41120695"/>
  <p:defaultTextStyle>
    <a:defPPr>
      <a:defRPr lang="de-DE"/>
    </a:defPPr>
    <a:lvl1pPr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23215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46430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969645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292860" algn="just" rtl="0" eaLnBrk="0" fontAlgn="base" hangingPunct="0">
      <a:lnSpc>
        <a:spcPts val="2385"/>
      </a:lnSpc>
      <a:spcBef>
        <a:spcPct val="0"/>
      </a:spcBef>
      <a:spcAft>
        <a:spcPct val="0"/>
      </a:spcAft>
      <a:buFont typeface="Wingdings" panose="05000000000000000000" pitchFamily="2" charset="2"/>
      <a:buChar char="§"/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616075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1939290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262505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585720" algn="l" defTabSz="645795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C8C14"/>
    <a:srgbClr val="001746"/>
    <a:srgbClr val="000F2E"/>
    <a:srgbClr val="FFFF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27" autoAdjust="0"/>
  </p:normalViewPr>
  <p:slideViewPr>
    <p:cSldViewPr>
      <p:cViewPr>
        <p:scale>
          <a:sx n="33" d="100"/>
          <a:sy n="33" d="100"/>
        </p:scale>
        <p:origin x="-2220" y="-114"/>
      </p:cViewPr>
      <p:guideLst>
        <p:guide orient="horz" pos="18762"/>
        <p:guide pos="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30" y="-90"/>
      </p:cViewPr>
      <p:guideLst>
        <p:guide orient="horz" pos="12916"/>
        <p:guide pos="92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764156" cy="2063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515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684773" y="0"/>
            <a:ext cx="12764156" cy="2063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5155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39057523"/>
            <a:ext cx="12764156" cy="2063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515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684773" y="39057523"/>
            <a:ext cx="12764156" cy="2063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5155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 New Roman" panose="0202060305040502030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695738" y="0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 New Roman" panose="0202060305040502030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9888" y="3170238"/>
            <a:ext cx="10941050" cy="1549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21125" y="19616738"/>
            <a:ext cx="21613813" cy="183340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t" anchorCtr="0" compatLnSpc="1"/>
          <a:lstStyle/>
          <a:p>
            <a:pPr lvl="0"/>
            <a:r>
              <a:rPr lang="de-DE" noProof="0" smtClean="0"/>
              <a:t>Klicken Sie, um die Formate des Vorlagentextes zu bearbeiten</a:t>
            </a:r>
            <a:endParaRPr lang="de-DE" noProof="0" smtClean="0"/>
          </a:p>
          <a:p>
            <a:pPr lvl="1"/>
            <a:r>
              <a:rPr lang="de-DE" noProof="0" smtClean="0"/>
              <a:t>Zweite Ebene</a:t>
            </a:r>
            <a:endParaRPr lang="de-DE" noProof="0" smtClean="0"/>
          </a:p>
          <a:p>
            <a:pPr lvl="2"/>
            <a:r>
              <a:rPr lang="de-DE" noProof="0" smtClean="0"/>
              <a:t>Dritte Ebene</a:t>
            </a:r>
            <a:endParaRPr lang="de-DE" noProof="0" smtClean="0"/>
          </a:p>
          <a:p>
            <a:pPr lvl="3"/>
            <a:r>
              <a:rPr lang="de-DE" noProof="0" smtClean="0"/>
              <a:t>Vierte Ebene</a:t>
            </a:r>
            <a:endParaRPr lang="de-DE" noProof="0" smtClean="0"/>
          </a:p>
          <a:p>
            <a:pPr lvl="4"/>
            <a:r>
              <a:rPr lang="de-DE" noProof="0" smtClean="0"/>
              <a:t>Fünfte Ebene</a:t>
            </a:r>
            <a:endParaRPr lang="de-DE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b" anchorCtr="0" compatLnSpc="1"/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 New Roman" panose="0202060305040502030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95738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84632" tIns="192314" rIns="384632" bIns="192314" numCol="1" anchor="b" anchorCtr="0" compatLnSpc="1"/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 New Roman" panose="02020603050405020304" charset="0"/>
              </a:defRPr>
            </a:lvl1pPr>
          </a:lstStyle>
          <a:p>
            <a:pPr>
              <a:defRPr/>
            </a:pPr>
            <a:fld id="{7947D8BB-2098-4E3E-BFCE-5B48C808BE95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1pPr>
    <a:lvl2pPr marL="32321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2pPr>
    <a:lvl3pPr marL="64643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3pPr>
    <a:lvl4pPr marL="96964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4pPr>
    <a:lvl5pPr marL="129286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5pPr>
    <a:lvl6pPr marL="1616075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290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2505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5720" algn="l" defTabSz="64579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894C2-1313-403A-991F-54CA751E11C2}" type="slidenum">
              <a:rPr lang="de-DE" smtClean="0"/>
            </a:fld>
            <a:endParaRPr 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9888" y="3170238"/>
            <a:ext cx="10941050" cy="15492412"/>
          </a:xfrm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604515" y="9406488"/>
            <a:ext cx="18177771" cy="6490331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207908" y="17158952"/>
            <a:ext cx="14970984" cy="7737866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 algn="ctr">
              <a:buNone/>
              <a:defRPr>
                <a:latin typeface="Times New Roman" panose="02020603050405020304" charset="0"/>
              </a:defRPr>
            </a:lvl1pPr>
            <a:lvl2pPr marL="323215" indent="0" algn="ctr">
              <a:buNone/>
              <a:defRPr/>
            </a:lvl2pPr>
            <a:lvl3pPr marL="646430" indent="0" algn="ctr">
              <a:buNone/>
              <a:defRPr/>
            </a:lvl3pPr>
            <a:lvl4pPr marL="969645" indent="0" algn="ctr">
              <a:buNone/>
              <a:defRPr/>
            </a:lvl4pPr>
            <a:lvl5pPr marL="1292860" indent="0" algn="ctr">
              <a:buNone/>
              <a:defRPr/>
            </a:lvl5pPr>
            <a:lvl6pPr marL="1616075" indent="0" algn="ctr">
              <a:buNone/>
              <a:defRPr/>
            </a:lvl6pPr>
            <a:lvl7pPr marL="1939290" indent="0" algn="ctr">
              <a:buNone/>
              <a:defRPr/>
            </a:lvl7pPr>
            <a:lvl8pPr marL="2262505" indent="0" algn="ctr">
              <a:buNone/>
              <a:defRPr/>
            </a:lvl8pPr>
            <a:lvl9pPr marL="258572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vert="eaVert"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  <a:lvl2pPr>
              <a:defRPr>
                <a:latin typeface="Times New Roman" panose="02020603050405020304" charset="0"/>
              </a:defRPr>
            </a:lvl2pPr>
            <a:lvl3pPr>
              <a:defRPr>
                <a:latin typeface="Times New Roman" panose="02020603050405020304" charset="0"/>
              </a:defRPr>
            </a:lvl3pPr>
            <a:lvl4pPr>
              <a:defRPr>
                <a:latin typeface="Times New Roman" panose="02020603050405020304" charset="0"/>
              </a:defRPr>
            </a:lvl4pPr>
            <a:lvl5pPr>
              <a:defRPr>
                <a:latin typeface="Times New Roman" panose="0202060305040502030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15505823" y="1212726"/>
            <a:ext cx="4811301" cy="25835558"/>
          </a:xfrm>
          <a:prstGeom prst="rect">
            <a:avLst/>
          </a:prstGeom>
        </p:spPr>
        <p:txBody>
          <a:bodyPr vert="eaVert"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9677" y="1212726"/>
            <a:ext cx="14328506" cy="25835558"/>
          </a:xfrm>
          <a:prstGeom prst="rect">
            <a:avLst/>
          </a:prstGeom>
        </p:spPr>
        <p:txBody>
          <a:bodyPr vert="eaVert"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  <a:lvl2pPr>
              <a:defRPr>
                <a:latin typeface="Times New Roman" panose="02020603050405020304" charset="0"/>
              </a:defRPr>
            </a:lvl2pPr>
            <a:lvl3pPr>
              <a:defRPr>
                <a:latin typeface="Times New Roman" panose="02020603050405020304" charset="0"/>
              </a:defRPr>
            </a:lvl3pPr>
            <a:lvl4pPr>
              <a:defRPr>
                <a:latin typeface="Times New Roman" panose="02020603050405020304" charset="0"/>
              </a:defRPr>
            </a:lvl4pPr>
            <a:lvl5pPr>
              <a:defRPr>
                <a:latin typeface="Times New Roman" panose="0202060305040502030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  <a:lvl2pPr>
              <a:defRPr>
                <a:latin typeface="Times New Roman" panose="02020603050405020304" charset="0"/>
              </a:defRPr>
            </a:lvl2pPr>
            <a:lvl3pPr>
              <a:defRPr>
                <a:latin typeface="Times New Roman" panose="02020603050405020304" charset="0"/>
              </a:defRPr>
            </a:lvl3pPr>
            <a:lvl4pPr>
              <a:defRPr>
                <a:latin typeface="Times New Roman" panose="02020603050405020304" charset="0"/>
              </a:defRPr>
            </a:lvl4pPr>
            <a:lvl5pPr>
              <a:defRPr>
                <a:latin typeface="Times New Roman" panose="0202060305040502030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689730" y="19457517"/>
            <a:ext cx="18178892" cy="6014223"/>
          </a:xfrm>
          <a:prstGeom prst="rect">
            <a:avLst/>
          </a:prstGeom>
        </p:spPr>
        <p:txBody>
          <a:bodyPr lIns="64639" tIns="32319" rIns="64639" bIns="32319" anchor="t"/>
          <a:lstStyle>
            <a:lvl1pPr algn="l">
              <a:defRPr sz="2800" b="1" cap="all"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689730" y="12833562"/>
            <a:ext cx="18178892" cy="6623955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400">
                <a:latin typeface="Times New Roman" panose="02020603050405020304" charset="0"/>
              </a:defRPr>
            </a:lvl1pPr>
            <a:lvl2pPr marL="323215" indent="0">
              <a:buNone/>
              <a:defRPr sz="1300"/>
            </a:lvl2pPr>
            <a:lvl3pPr marL="646430" indent="0">
              <a:buNone/>
              <a:defRPr sz="1100"/>
            </a:lvl3pPr>
            <a:lvl4pPr marL="969645" indent="0">
              <a:buNone/>
              <a:defRPr sz="1000"/>
            </a:lvl4pPr>
            <a:lvl5pPr marL="1292860" indent="0">
              <a:buNone/>
              <a:defRPr sz="1000"/>
            </a:lvl5pPr>
            <a:lvl6pPr marL="1616075" indent="0">
              <a:buNone/>
              <a:defRPr sz="1000"/>
            </a:lvl6pPr>
            <a:lvl7pPr marL="1939290" indent="0">
              <a:buNone/>
              <a:defRPr sz="1000"/>
            </a:lvl7pPr>
            <a:lvl8pPr marL="2262505" indent="0">
              <a:buNone/>
              <a:defRPr sz="1000"/>
            </a:lvl8pPr>
            <a:lvl9pPr marL="258572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069677" y="7065253"/>
            <a:ext cx="9569904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>
                <a:latin typeface="Times New Roman" panose="02020603050405020304" charset="0"/>
              </a:defRPr>
            </a:lvl1pPr>
            <a:lvl2pPr>
              <a:defRPr sz="1700">
                <a:latin typeface="Times New Roman" panose="02020603050405020304" charset="0"/>
              </a:defRPr>
            </a:lvl2pPr>
            <a:lvl3pPr>
              <a:defRPr sz="1400">
                <a:latin typeface="Times New Roman" panose="02020603050405020304" charset="0"/>
              </a:defRPr>
            </a:lvl3pPr>
            <a:lvl4pPr>
              <a:defRPr sz="1300">
                <a:latin typeface="Times New Roman" panose="02020603050405020304" charset="0"/>
              </a:defRPr>
            </a:lvl4pPr>
            <a:lvl5pPr>
              <a:defRPr sz="1300">
                <a:latin typeface="Times New Roman" panose="02020603050405020304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0747221" y="7065253"/>
            <a:ext cx="9569903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>
                <a:latin typeface="Times New Roman" panose="02020603050405020304" charset="0"/>
              </a:defRPr>
            </a:lvl1pPr>
            <a:lvl2pPr>
              <a:defRPr sz="1700">
                <a:latin typeface="Times New Roman" panose="02020603050405020304" charset="0"/>
              </a:defRPr>
            </a:lvl2pPr>
            <a:lvl3pPr>
              <a:defRPr sz="1400">
                <a:latin typeface="Times New Roman" panose="02020603050405020304" charset="0"/>
              </a:defRPr>
            </a:lvl3pPr>
            <a:lvl4pPr>
              <a:defRPr sz="1300">
                <a:latin typeface="Times New Roman" panose="02020603050405020304" charset="0"/>
              </a:defRPr>
            </a:lvl4pPr>
            <a:lvl5pPr>
              <a:defRPr sz="1300">
                <a:latin typeface="Times New Roman" panose="02020603050405020304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069677" y="6777792"/>
            <a:ext cx="9448808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>
                <a:latin typeface="Times New Roman" panose="02020603050405020304" charset="0"/>
              </a:defRPr>
            </a:lvl1pPr>
            <a:lvl2pPr marL="323215" indent="0">
              <a:buNone/>
              <a:defRPr sz="1400" b="1"/>
            </a:lvl2pPr>
            <a:lvl3pPr marL="646430" indent="0">
              <a:buNone/>
              <a:defRPr sz="1300" b="1"/>
            </a:lvl3pPr>
            <a:lvl4pPr marL="969645" indent="0">
              <a:buNone/>
              <a:defRPr sz="1100" b="1"/>
            </a:lvl4pPr>
            <a:lvl5pPr marL="1292860" indent="0">
              <a:buNone/>
              <a:defRPr sz="1100" b="1"/>
            </a:lvl5pPr>
            <a:lvl6pPr marL="1616075" indent="0">
              <a:buNone/>
              <a:defRPr sz="1100" b="1"/>
            </a:lvl6pPr>
            <a:lvl7pPr marL="1939290" indent="0">
              <a:buNone/>
              <a:defRPr sz="1100" b="1"/>
            </a:lvl7pPr>
            <a:lvl8pPr marL="2262505" indent="0">
              <a:buNone/>
              <a:defRPr sz="1100" b="1"/>
            </a:lvl8pPr>
            <a:lvl9pPr marL="2585720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069677" y="9602994"/>
            <a:ext cx="9448808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>
                <a:latin typeface="Times New Roman" panose="02020603050405020304" charset="0"/>
              </a:defRPr>
            </a:lvl1pPr>
            <a:lvl2pPr>
              <a:defRPr sz="1400">
                <a:latin typeface="Times New Roman" panose="02020603050405020304" charset="0"/>
              </a:defRPr>
            </a:lvl2pPr>
            <a:lvl3pPr>
              <a:defRPr sz="1300">
                <a:latin typeface="Times New Roman" panose="02020603050405020304" charset="0"/>
              </a:defRPr>
            </a:lvl3pPr>
            <a:lvl4pPr>
              <a:defRPr sz="1100">
                <a:latin typeface="Times New Roman" panose="02020603050405020304" charset="0"/>
              </a:defRPr>
            </a:lvl4pPr>
            <a:lvl5pPr>
              <a:defRPr sz="1100">
                <a:latin typeface="Times New Roman" panose="02020603050405020304" charset="0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10863831" y="6777792"/>
            <a:ext cx="9453293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>
                <a:latin typeface="Times New Roman" panose="02020603050405020304" charset="0"/>
              </a:defRPr>
            </a:lvl1pPr>
            <a:lvl2pPr marL="323215" indent="0">
              <a:buNone/>
              <a:defRPr sz="1400" b="1"/>
            </a:lvl2pPr>
            <a:lvl3pPr marL="646430" indent="0">
              <a:buNone/>
              <a:defRPr sz="1300" b="1"/>
            </a:lvl3pPr>
            <a:lvl4pPr marL="969645" indent="0">
              <a:buNone/>
              <a:defRPr sz="1100" b="1"/>
            </a:lvl4pPr>
            <a:lvl5pPr marL="1292860" indent="0">
              <a:buNone/>
              <a:defRPr sz="1100" b="1"/>
            </a:lvl5pPr>
            <a:lvl6pPr marL="1616075" indent="0">
              <a:buNone/>
              <a:defRPr sz="1100" b="1"/>
            </a:lvl6pPr>
            <a:lvl7pPr marL="1939290" indent="0">
              <a:buNone/>
              <a:defRPr sz="1100" b="1"/>
            </a:lvl7pPr>
            <a:lvl8pPr marL="2262505" indent="0">
              <a:buNone/>
              <a:defRPr sz="1100" b="1"/>
            </a:lvl8pPr>
            <a:lvl9pPr marL="2585720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10863831" y="9602994"/>
            <a:ext cx="9453293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>
                <a:latin typeface="Times New Roman" panose="02020603050405020304" charset="0"/>
              </a:defRPr>
            </a:lvl1pPr>
            <a:lvl2pPr>
              <a:defRPr sz="1400">
                <a:latin typeface="Times New Roman" panose="02020603050405020304" charset="0"/>
              </a:defRPr>
            </a:lvl2pPr>
            <a:lvl3pPr>
              <a:defRPr sz="1300">
                <a:latin typeface="Times New Roman" panose="02020603050405020304" charset="0"/>
              </a:defRPr>
            </a:lvl3pPr>
            <a:lvl4pPr>
              <a:defRPr sz="1100">
                <a:latin typeface="Times New Roman" panose="02020603050405020304" charset="0"/>
              </a:defRPr>
            </a:lvl4pPr>
            <a:lvl5pPr>
              <a:defRPr sz="1100">
                <a:latin typeface="Times New Roman" panose="02020603050405020304" charset="0"/>
              </a:defRPr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69677" y="1205989"/>
            <a:ext cx="7035870" cy="5130506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61192" y="1205989"/>
            <a:ext cx="11955932" cy="25842296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300">
                <a:latin typeface="Times New Roman" panose="02020603050405020304" charset="0"/>
              </a:defRPr>
            </a:lvl1pPr>
            <a:lvl2pPr>
              <a:defRPr sz="2000">
                <a:latin typeface="Times New Roman" panose="02020603050405020304" charset="0"/>
              </a:defRPr>
            </a:lvl2pPr>
            <a:lvl3pPr>
              <a:defRPr sz="1700">
                <a:latin typeface="Times New Roman" panose="02020603050405020304" charset="0"/>
              </a:defRPr>
            </a:lvl3pPr>
            <a:lvl4pPr>
              <a:defRPr sz="1400">
                <a:latin typeface="Times New Roman" panose="02020603050405020304" charset="0"/>
              </a:defRPr>
            </a:lvl4pPr>
            <a:lvl5pPr>
              <a:defRPr sz="1400">
                <a:latin typeface="Times New Roman" panose="0202060305040502030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9677" y="6336495"/>
            <a:ext cx="7035870" cy="20711790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>
                <a:latin typeface="Times New Roman" panose="02020603050405020304" charset="0"/>
              </a:defRPr>
            </a:lvl1pPr>
            <a:lvl2pPr marL="323215" indent="0">
              <a:buNone/>
              <a:defRPr sz="800"/>
            </a:lvl2pPr>
            <a:lvl3pPr marL="646430" indent="0">
              <a:buNone/>
              <a:defRPr sz="700"/>
            </a:lvl3pPr>
            <a:lvl4pPr marL="969645" indent="0">
              <a:buNone/>
              <a:defRPr sz="600"/>
            </a:lvl4pPr>
            <a:lvl5pPr marL="1292860" indent="0">
              <a:buNone/>
              <a:defRPr sz="600"/>
            </a:lvl5pPr>
            <a:lvl6pPr marL="1616075" indent="0">
              <a:buNone/>
              <a:defRPr sz="600"/>
            </a:lvl6pPr>
            <a:lvl7pPr marL="1939290" indent="0">
              <a:buNone/>
              <a:defRPr sz="600"/>
            </a:lvl7pPr>
            <a:lvl8pPr marL="2262505" indent="0">
              <a:buNone/>
              <a:defRPr sz="600"/>
            </a:lvl8pPr>
            <a:lvl9pPr marL="2585720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92370" y="21195758"/>
            <a:ext cx="12831631" cy="2502932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>
                <a:latin typeface="Times New Roman" panose="0202060305040502030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192370" y="2705053"/>
            <a:ext cx="12831631" cy="18168434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2300"/>
            </a:lvl1pPr>
            <a:lvl2pPr marL="323215" indent="0">
              <a:buNone/>
              <a:defRPr sz="2000"/>
            </a:lvl2pPr>
            <a:lvl3pPr marL="646430" indent="0">
              <a:buNone/>
              <a:defRPr sz="1700"/>
            </a:lvl3pPr>
            <a:lvl4pPr marL="969645" indent="0">
              <a:buNone/>
              <a:defRPr sz="1400"/>
            </a:lvl4pPr>
            <a:lvl5pPr marL="1292860" indent="0">
              <a:buNone/>
              <a:defRPr sz="1400"/>
            </a:lvl5pPr>
            <a:lvl6pPr marL="1616075" indent="0">
              <a:buNone/>
              <a:defRPr sz="1400"/>
            </a:lvl6pPr>
            <a:lvl7pPr marL="1939290" indent="0">
              <a:buNone/>
              <a:defRPr sz="1400"/>
            </a:lvl7pPr>
            <a:lvl8pPr marL="2262505" indent="0">
              <a:buNone/>
              <a:defRPr sz="1400"/>
            </a:lvl8pPr>
            <a:lvl9pPr marL="2585720" indent="0">
              <a:buNone/>
              <a:defRPr sz="14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192370" y="23698690"/>
            <a:ext cx="12831631" cy="3552838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>
                <a:latin typeface="Times New Roman" panose="02020603050405020304" charset="0"/>
              </a:defRPr>
            </a:lvl1pPr>
            <a:lvl2pPr marL="323215" indent="0">
              <a:buNone/>
              <a:defRPr sz="800"/>
            </a:lvl2pPr>
            <a:lvl3pPr marL="646430" indent="0">
              <a:buNone/>
              <a:defRPr sz="700"/>
            </a:lvl3pPr>
            <a:lvl4pPr marL="969645" indent="0">
              <a:buNone/>
              <a:defRPr sz="600"/>
            </a:lvl4pPr>
            <a:lvl5pPr marL="1292860" indent="0">
              <a:buNone/>
              <a:defRPr sz="600"/>
            </a:lvl5pPr>
            <a:lvl6pPr marL="1616075" indent="0">
              <a:buNone/>
              <a:defRPr sz="600"/>
            </a:lvl6pPr>
            <a:lvl7pPr marL="1939290" indent="0">
              <a:buNone/>
              <a:defRPr sz="600"/>
            </a:lvl7pPr>
            <a:lvl8pPr marL="2262505" indent="0">
              <a:buNone/>
              <a:defRPr sz="600"/>
            </a:lvl8pPr>
            <a:lvl9pPr marL="2585720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2pPr>
      <a:lvl3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3pPr>
      <a:lvl4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4pPr>
      <a:lvl5pPr algn="ctr" defTabSz="2817495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5pPr>
      <a:lvl6pPr marL="323215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6pPr>
      <a:lvl7pPr marL="646430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7pPr>
      <a:lvl8pPr marL="969645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8pPr>
      <a:lvl9pPr marL="1292860" algn="ctr" defTabSz="2817495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9pPr>
    </p:titleStyle>
    <p:bodyStyle>
      <a:lvl1pPr marL="1057275" indent="-1057275" algn="l" defTabSz="281749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89175" indent="-880110" algn="l" defTabSz="2817495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2pPr>
      <a:lvl3pPr marL="3522345" indent="-704850" algn="l" defTabSz="2817495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</a:defRPr>
      </a:lvl3pPr>
      <a:lvl4pPr marL="4932045" indent="-704850" algn="l" defTabSz="2817495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340475" indent="-704850" algn="l" defTabSz="2817495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663690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6986905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310120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7633335" indent="-704850" algn="l" defTabSz="2817495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21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43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64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286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607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29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2505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720" algn="l" defTabSz="6457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amazon.com/b?node=8037720011" TargetMode="External"/><Relationship Id="rId3" Type="http://schemas.openxmlformats.org/officeDocument/2006/relationships/hyperlink" Target="http://www.dhl.com/" TargetMode="External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1.emf"/><Relationship Id="rId12" Type="http://schemas.openxmlformats.org/officeDocument/2006/relationships/image" Target="../media/image10.png"/><Relationship Id="rId11" Type="http://schemas.openxmlformats.org/officeDocument/2006/relationships/image" Target="../media/image9.jpeg"/><Relationship Id="rId10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864"/>
          <p:cNvSpPr txBox="1">
            <a:spLocks noChangeArrowheads="1"/>
          </p:cNvSpPr>
          <p:nvPr/>
        </p:nvSpPr>
        <p:spPr bwMode="auto">
          <a:xfrm>
            <a:off x="11366153" y="15447026"/>
            <a:ext cx="9431989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spcBef>
                <a:spcPct val="50000"/>
              </a:spcBef>
              <a:buNone/>
            </a:pPr>
            <a:endParaRPr lang="en-US" dirty="0"/>
          </a:p>
        </p:txBody>
      </p:sp>
      <p:sp useBgFill="1"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1332360" y="8186407"/>
            <a:ext cx="19370152" cy="2328735"/>
          </a:xfrm>
          <a:prstGeom prst="rect">
            <a:avLst/>
          </a:prstGeom>
          <a:ln w="9525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273685" indent="-10160" algn="ctr" defTabSz="2446020">
              <a:lnSpc>
                <a:spcPct val="100000"/>
              </a:lnSpc>
              <a:spcBef>
                <a:spcPct val="26000"/>
              </a:spcBef>
              <a:buNone/>
              <a:tabLst>
                <a:tab pos="8307070" algn="r"/>
                <a:tab pos="9393555" algn="r"/>
              </a:tabLst>
            </a:pPr>
            <a:r>
              <a:rPr lang="pl-PL" sz="4400" b="1" dirty="0" smtClean="0">
                <a:solidFill>
                  <a:srgbClr val="0000CC"/>
                </a:solidFill>
              </a:rPr>
              <a:t>SUMMARY</a:t>
            </a:r>
            <a:r>
              <a:rPr lang="de-DE" sz="3100" b="1" dirty="0" smtClean="0">
                <a:solidFill>
                  <a:srgbClr val="0000CC"/>
                </a:solidFill>
              </a:rPr>
              <a:t> </a:t>
            </a:r>
            <a:endParaRPr lang="de-DE" sz="3100" b="1" dirty="0" smtClean="0">
              <a:solidFill>
                <a:srgbClr val="0000CC"/>
              </a:solidFill>
            </a:endParaRPr>
          </a:p>
          <a:p>
            <a:pPr marL="273685" indent="-10160" algn="l" defTabSz="2446020">
              <a:lnSpc>
                <a:spcPct val="100000"/>
              </a:lnSpc>
              <a:spcBef>
                <a:spcPct val="26000"/>
              </a:spcBef>
              <a:buNone/>
              <a:tabLst>
                <a:tab pos="8307070" algn="r"/>
                <a:tab pos="9393555" algn="r"/>
              </a:tabLst>
            </a:pPr>
            <a:r>
              <a:rPr lang="en-US" sz="2800" i="1" dirty="0" smtClean="0"/>
              <a:t>The examples of the </a:t>
            </a:r>
            <a:r>
              <a:rPr lang="pl-PL" sz="2800" i="1" dirty="0" err="1" smtClean="0"/>
              <a:t>practicability</a:t>
            </a:r>
            <a:r>
              <a:rPr lang="pl-PL" sz="2800" i="1" dirty="0" smtClean="0"/>
              <a:t> of </a:t>
            </a:r>
            <a:r>
              <a:rPr lang="pl-PL" sz="2800" i="1" dirty="0" err="1" smtClean="0"/>
              <a:t>today's</a:t>
            </a:r>
            <a:r>
              <a:rPr lang="pl-PL" sz="2800" i="1" dirty="0" smtClean="0"/>
              <a:t> BEV </a:t>
            </a:r>
            <a:r>
              <a:rPr lang="pl-PL" sz="2800" i="1" dirty="0" err="1" smtClean="0"/>
              <a:t>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discussed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revealing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that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particularly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small-size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BEVs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useful</a:t>
            </a:r>
            <a:r>
              <a:rPr lang="pl-PL" sz="2800" i="1" dirty="0" smtClean="0"/>
              <a:t>.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article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reports</a:t>
            </a:r>
            <a:r>
              <a:rPr lang="pl-PL" sz="2800" i="1" dirty="0" smtClean="0"/>
              <a:t> on an </a:t>
            </a:r>
            <a:r>
              <a:rPr lang="pl-PL" sz="2800" i="1" dirty="0" err="1" smtClean="0"/>
              <a:t>e-conversion</a:t>
            </a:r>
            <a:r>
              <a:rPr lang="pl-PL" sz="2800" i="1" dirty="0" smtClean="0"/>
              <a:t> of a </a:t>
            </a:r>
            <a:r>
              <a:rPr lang="pl-PL" sz="2800" i="1" dirty="0" err="1" smtClean="0"/>
              <a:t>used</a:t>
            </a:r>
            <a:r>
              <a:rPr lang="pl-PL" sz="2800" i="1" dirty="0" smtClean="0"/>
              <a:t> Smart. </a:t>
            </a:r>
            <a:r>
              <a:rPr lang="pl-PL" sz="2800" i="1" dirty="0" err="1" smtClean="0"/>
              <a:t>Measurements</a:t>
            </a:r>
            <a:r>
              <a:rPr lang="pl-PL" sz="2800" i="1" dirty="0" smtClean="0"/>
              <a:t> on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car, </a:t>
            </a:r>
            <a:r>
              <a:rPr lang="pl-PL" sz="2800" i="1" dirty="0" err="1" smtClean="0"/>
              <a:t>prior</a:t>
            </a:r>
            <a:r>
              <a:rPr lang="pl-PL" sz="2800" i="1" dirty="0" smtClean="0"/>
              <a:t> and </a:t>
            </a:r>
            <a:r>
              <a:rPr lang="pl-PL" sz="2800" i="1" dirty="0" err="1" smtClean="0"/>
              <a:t>after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conversion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confirmed</a:t>
            </a:r>
            <a:r>
              <a:rPr lang="pl-PL" sz="2800" i="1" dirty="0" smtClean="0"/>
              <a:t> a </a:t>
            </a:r>
            <a:r>
              <a:rPr lang="pl-PL" sz="2800" i="1" dirty="0" err="1" smtClean="0"/>
              <a:t>fourfold</a:t>
            </a:r>
            <a:r>
              <a:rPr lang="pl-PL" sz="2800" i="1" dirty="0" smtClean="0"/>
              <a:t> energy </a:t>
            </a:r>
            <a:r>
              <a:rPr lang="pl-PL" sz="2800" i="1" dirty="0" err="1" smtClean="0"/>
              <a:t>efficiency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advantage</a:t>
            </a:r>
            <a:r>
              <a:rPr lang="pl-PL" sz="2800" i="1" dirty="0" smtClean="0"/>
              <a:t> of BEV </a:t>
            </a:r>
            <a:r>
              <a:rPr lang="pl-PL" sz="2800" i="1" dirty="0" err="1" smtClean="0"/>
              <a:t>over</a:t>
            </a:r>
            <a:r>
              <a:rPr lang="pl-PL" sz="2800" i="1" dirty="0" smtClean="0"/>
              <a:t> ICEV, as </a:t>
            </a:r>
            <a:r>
              <a:rPr lang="pl-PL" sz="2800" i="1" dirty="0" err="1" smtClean="0"/>
              <a:t>supposed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literature</a:t>
            </a:r>
            <a:endParaRPr lang="de-DE" sz="2800" b="1" i="1" dirty="0"/>
          </a:p>
        </p:txBody>
      </p:sp>
      <p:sp>
        <p:nvSpPr>
          <p:cNvPr id="1033" name="Text Box 2893"/>
          <p:cNvSpPr txBox="1">
            <a:spLocks noChangeArrowheads="1"/>
          </p:cNvSpPr>
          <p:nvPr/>
        </p:nvSpPr>
        <p:spPr bwMode="auto">
          <a:xfrm>
            <a:off x="1039403" y="17869109"/>
            <a:ext cx="9455535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buNone/>
            </a:pPr>
            <a:endParaRPr lang="en-US" dirty="0"/>
          </a:p>
        </p:txBody>
      </p:sp>
      <p:sp>
        <p:nvSpPr>
          <p:cNvPr id="1035" name="Text Box 2984"/>
          <p:cNvSpPr txBox="1">
            <a:spLocks noChangeArrowheads="1"/>
          </p:cNvSpPr>
          <p:nvPr/>
        </p:nvSpPr>
        <p:spPr bwMode="auto">
          <a:xfrm>
            <a:off x="1762612" y="21716146"/>
            <a:ext cx="5163375" cy="55472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244558" tIns="122279" rIns="244558" bIns="122279">
            <a:spAutoFit/>
          </a:bodyPr>
          <a:lstStyle/>
          <a:p>
            <a:pPr defTabSz="2446020">
              <a:spcBef>
                <a:spcPct val="50000"/>
              </a:spcBef>
              <a:buNone/>
            </a:pPr>
            <a:endParaRPr lang="en-US" dirty="0"/>
          </a:p>
        </p:txBody>
      </p:sp>
      <p:cxnSp>
        <p:nvCxnSpPr>
          <p:cNvPr id="1042" name="Connettore 1 27"/>
          <p:cNvCxnSpPr>
            <a:cxnSpLocks noChangeShapeType="1"/>
          </p:cNvCxnSpPr>
          <p:nvPr/>
        </p:nvCxnSpPr>
        <p:spPr bwMode="auto">
          <a:xfrm flipV="1">
            <a:off x="2196456" y="8978495"/>
            <a:ext cx="16297428" cy="353711"/>
          </a:xfrm>
          <a:prstGeom prst="line">
            <a:avLst/>
          </a:prstGeom>
          <a:noFill/>
          <a:ln w="9525" algn="ctr">
            <a:noFill/>
            <a:round/>
          </a:ln>
        </p:spPr>
      </p:cxnSp>
      <p:sp>
        <p:nvSpPr>
          <p:cNvPr id="21" name="Text Box 3859"/>
          <p:cNvSpPr txBox="1">
            <a:spLocks noChangeArrowheads="1"/>
          </p:cNvSpPr>
          <p:nvPr/>
        </p:nvSpPr>
        <p:spPr bwMode="auto">
          <a:xfrm>
            <a:off x="972320" y="10562672"/>
            <a:ext cx="10081120" cy="615400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345959" tIns="172979" rIns="345959" bIns="172979">
            <a:spAutoFit/>
          </a:bodyPr>
          <a:lstStyle/>
          <a:p>
            <a:pPr marL="789305" indent="-415925" defTabSz="788670">
              <a:lnSpc>
                <a:spcPct val="105000"/>
              </a:lnSpc>
              <a:spcAft>
                <a:spcPct val="25000"/>
              </a:spcAft>
              <a:buFont typeface="Wingdings" panose="05000000000000000000" pitchFamily="2" charset="2"/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INTRODUCTION</a:t>
            </a:r>
            <a:endParaRPr lang="de-DE" sz="4400" b="1" dirty="0" smtClean="0">
              <a:solidFill>
                <a:srgbClr val="0000CC"/>
              </a:solidFill>
            </a:endParaRPr>
          </a:p>
          <a:p>
            <a:pPr marL="365125" indent="347980" defTabSz="788670">
              <a:buNone/>
            </a:pPr>
            <a:r>
              <a:rPr lang="en-US" sz="1600" dirty="0" smtClean="0"/>
              <a:t>The popular name </a:t>
            </a:r>
            <a:r>
              <a:rPr lang="pl-PL" sz="1600" dirty="0" smtClean="0"/>
              <a:t>t</a:t>
            </a:r>
            <a:r>
              <a:rPr lang="en-US" sz="1600" dirty="0" smtClean="0"/>
              <a:t>his puree is a quick and easy starter to serve with warm pita bread or your </a:t>
            </a:r>
            <a:r>
              <a:rPr lang="en-US" sz="1600" dirty="0" err="1" smtClean="0"/>
              <a:t>favourite</a:t>
            </a:r>
            <a:r>
              <a:rPr lang="en-US" sz="1600" dirty="0" smtClean="0"/>
              <a:t> dipping vehicle. Another option is to serve it on </a:t>
            </a:r>
            <a:r>
              <a:rPr lang="en-US" sz="1600" dirty="0" err="1" smtClean="0"/>
              <a:t>crostini</a:t>
            </a:r>
            <a:r>
              <a:rPr lang="en-US" sz="1600" dirty="0" smtClean="0"/>
              <a:t> - thin slices of baguette that have been toasted on one side and rubbed with a cut clove of garlic while still hot </a:t>
            </a:r>
            <a:r>
              <a:rPr lang="pl-PL" sz="1600" dirty="0" smtClean="0"/>
              <a:t>[4].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pl-PL" sz="1600" dirty="0" err="1" smtClean="0"/>
              <a:t>There</a:t>
            </a:r>
            <a:r>
              <a:rPr lang="en-US" sz="1600" dirty="0" smtClean="0"/>
              <a:t> is becoming increasingly common </a:t>
            </a:r>
            <a:r>
              <a:rPr lang="pl-PL" sz="1600" dirty="0" smtClean="0"/>
              <a:t>f</a:t>
            </a:r>
            <a:r>
              <a:rPr lang="en-US" sz="1600" dirty="0" smtClean="0"/>
              <a:t>eel free to use whichever white beans you prefer. </a:t>
            </a:r>
            <a:r>
              <a:rPr lang="en-US" sz="1600" dirty="0" err="1" smtClean="0"/>
              <a:t>Canellini</a:t>
            </a:r>
            <a:r>
              <a:rPr lang="en-US" sz="1600" dirty="0" smtClean="0"/>
              <a:t>, butter beans, </a:t>
            </a:r>
            <a:r>
              <a:rPr lang="en-US" sz="1600" dirty="0" err="1" smtClean="0"/>
              <a:t>borlotti</a:t>
            </a:r>
            <a:r>
              <a:rPr lang="en-US" sz="1600" dirty="0" smtClean="0"/>
              <a:t> or even </a:t>
            </a:r>
            <a:r>
              <a:rPr lang="en-US" sz="1600" dirty="0" err="1" smtClean="0"/>
              <a:t>fava</a:t>
            </a:r>
            <a:r>
              <a:rPr lang="en-US" sz="1600" dirty="0" smtClean="0"/>
              <a:t> would all work. I’m also thinking that chickpeas would be lovely but haven’t tried them out yet</a:t>
            </a:r>
            <a:r>
              <a:rPr lang="pl-PL" sz="1600" dirty="0" smtClean="0"/>
              <a:t>. </a:t>
            </a:r>
            <a:r>
              <a:rPr lang="en-US" sz="1600" dirty="0" smtClean="0"/>
              <a:t>The choice of cheese is in your court. The mayo makes it a bit moister so you could easily use hard cheese such as parmesan or </a:t>
            </a:r>
            <a:r>
              <a:rPr lang="en-US" sz="1600" dirty="0" err="1" smtClean="0"/>
              <a:t>manchengo</a:t>
            </a:r>
            <a:r>
              <a:rPr lang="en-US" sz="1600" dirty="0" smtClean="0"/>
              <a:t>. For me right now, Irish cheddar is where it’s at.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en-US" sz="1600" dirty="0" smtClean="0"/>
              <a:t>The transport of goods </a:t>
            </a:r>
            <a:r>
              <a:rPr lang="en-US" sz="1600" dirty="0" err="1" smtClean="0"/>
              <a:t>Laksa</a:t>
            </a:r>
            <a:r>
              <a:rPr lang="en-US" sz="1600" dirty="0" smtClean="0"/>
              <a:t> is a wonderful coconut milk based noodle soup that hails from Malaysia. These days you can get commercial </a:t>
            </a:r>
            <a:r>
              <a:rPr lang="en-US" sz="1600" dirty="0" err="1" smtClean="0"/>
              <a:t>laska</a:t>
            </a:r>
            <a:r>
              <a:rPr lang="en-US" sz="1600" dirty="0" smtClean="0"/>
              <a:t> or other Thai curry pastes that take all the hard work out of it. I’ve used Singapore noodles in this recipe which are a fine version of fresh </a:t>
            </a:r>
            <a:r>
              <a:rPr lang="en-US" sz="1600" dirty="0" err="1" smtClean="0"/>
              <a:t>hokkien</a:t>
            </a:r>
            <a:r>
              <a:rPr lang="en-US" sz="1600" dirty="0" smtClean="0"/>
              <a:t> noodles but I have eaten </a:t>
            </a:r>
            <a:r>
              <a:rPr lang="en-US" sz="1600" dirty="0" err="1" smtClean="0"/>
              <a:t>laksa</a:t>
            </a:r>
            <a:r>
              <a:rPr lang="en-US" sz="1600" dirty="0" smtClean="0"/>
              <a:t> with rice noodles and even a combination of the two so feel free to substitute.</a:t>
            </a:r>
            <a:endParaRPr lang="pl-PL" sz="1600" dirty="0" smtClean="0"/>
          </a:p>
          <a:p>
            <a:pPr marL="365125" indent="347980" defTabSz="788670">
              <a:buNone/>
            </a:pPr>
            <a:r>
              <a:rPr lang="en-US" sz="1600" dirty="0" smtClean="0"/>
              <a:t>The project</a:t>
            </a:r>
            <a:r>
              <a:rPr lang="pl-PL" sz="1600" dirty="0" smtClean="0"/>
              <a:t> </a:t>
            </a:r>
            <a:r>
              <a:rPr lang="en-US" sz="1600" dirty="0" smtClean="0"/>
              <a:t>Meanwhile heat 2 tablespoons of peanut or other vegetable oil in a large saucepan over high heat. Quickly add coconut cream and 2 cups boiling water. Bring to the boil and add vegetables. Simmer for 2 minutes or until the vegetables are cooked to your liking, (Fig . </a:t>
            </a:r>
            <a:r>
              <a:rPr lang="pl-PL" sz="1600" dirty="0" smtClean="0"/>
              <a:t>2</a:t>
            </a:r>
            <a:r>
              <a:rPr lang="en-US" sz="1600" dirty="0" smtClean="0"/>
              <a:t>)</a:t>
            </a:r>
            <a:r>
              <a:rPr lang="pl-PL" sz="1600" dirty="0" smtClean="0"/>
              <a:t>.</a:t>
            </a:r>
            <a:endParaRPr lang="de-DE" sz="1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00912" y="25756359"/>
            <a:ext cx="4536503" cy="25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ole tekstowe 33"/>
          <p:cNvSpPr txBox="1"/>
          <p:nvPr/>
        </p:nvSpPr>
        <p:spPr>
          <a:xfrm>
            <a:off x="1763650" y="28492663"/>
            <a:ext cx="9073766" cy="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1. </a:t>
            </a:r>
            <a:r>
              <a:rPr lang="pl-PL" dirty="0" smtClean="0"/>
              <a:t>O</a:t>
            </a:r>
            <a:r>
              <a:rPr lang="en-US" dirty="0" err="1" smtClean="0"/>
              <a:t>rdered</a:t>
            </a:r>
            <a:r>
              <a:rPr lang="en-US" dirty="0" smtClean="0"/>
              <a:t> goods</a:t>
            </a:r>
            <a:r>
              <a:rPr lang="pl-PL" dirty="0" smtClean="0"/>
              <a:t> -</a:t>
            </a:r>
            <a:r>
              <a:rPr lang="en-US" dirty="0" smtClean="0"/>
              <a:t> preparation and delivery to the customer</a:t>
            </a:r>
            <a:r>
              <a:rPr lang="pl-PL" dirty="0" smtClean="0"/>
              <a:t> [1]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12122160" y="15171183"/>
            <a:ext cx="438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2.</a:t>
            </a:r>
            <a:r>
              <a:rPr lang="pl-PL" dirty="0" smtClean="0"/>
              <a:t> DHL – </a:t>
            </a:r>
            <a:r>
              <a:rPr lang="pl-PL" dirty="0" err="1" smtClean="0"/>
              <a:t>Parcelcopter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1552" y="15675239"/>
            <a:ext cx="79701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861"/>
          <p:cNvSpPr txBox="1">
            <a:spLocks noChangeArrowheads="1"/>
          </p:cNvSpPr>
          <p:nvPr/>
        </p:nvSpPr>
        <p:spPr bwMode="auto">
          <a:xfrm>
            <a:off x="11701512" y="19707687"/>
            <a:ext cx="8640960" cy="54483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557530" indent="-294005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de-DE" sz="4400" b="1" dirty="0" smtClean="0">
                <a:solidFill>
                  <a:srgbClr val="0000CC"/>
                </a:solidFill>
              </a:rPr>
              <a:t>CONCLUSION</a:t>
            </a:r>
            <a:endParaRPr lang="pl-PL" sz="1600" dirty="0" smtClean="0">
              <a:solidFill>
                <a:srgbClr val="0000CC"/>
              </a:solidFill>
            </a:endParaRPr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Legal restrictions may result that </a:t>
            </a:r>
            <a:r>
              <a:rPr lang="pl-PL" sz="1600" dirty="0" err="1" smtClean="0"/>
              <a:t>beans</a:t>
            </a:r>
            <a:r>
              <a:rPr lang="pl-PL" sz="1600" dirty="0" smtClean="0"/>
              <a:t>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will be developed in countries where the law governing their use is lax, or where there is no such right . </a:t>
            </a:r>
            <a:endParaRPr lang="pl-PL" sz="1600" dirty="0" smtClean="0"/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In f</a:t>
            </a:r>
            <a:r>
              <a:rPr lang="en-US" sz="1600" dirty="0" err="1" smtClean="0"/>
              <a:t>uture</a:t>
            </a:r>
            <a:r>
              <a:rPr lang="en-US" sz="1600" dirty="0" smtClean="0"/>
              <a:t>, safe use of </a:t>
            </a:r>
            <a:r>
              <a:rPr lang="pl-PL" sz="1600" dirty="0" err="1" smtClean="0"/>
              <a:t>milk</a:t>
            </a:r>
            <a:r>
              <a:rPr lang="en-US" sz="1600" dirty="0" smtClean="0"/>
              <a:t> for forwarding shipments requires manufacturers of this equipment to improve the quality of equipment and the creation of plat</a:t>
            </a:r>
            <a:r>
              <a:rPr lang="pl-PL" sz="1600" dirty="0" smtClean="0"/>
              <a:t>e</a:t>
            </a:r>
            <a:r>
              <a:rPr lang="en-US" sz="1600" dirty="0" smtClean="0"/>
              <a:t>s indestructible, with a large safety margin, not susceptible to the influence of weather factors such as temperature changes, frost, rain and humidity and wind drift. Such works have already been implemented</a:t>
            </a:r>
            <a:r>
              <a:rPr lang="pl-PL" sz="1600" dirty="0" smtClean="0"/>
              <a:t> [6]</a:t>
            </a:r>
            <a:r>
              <a:rPr lang="en-US" sz="1600" dirty="0" smtClean="0"/>
              <a:t>. </a:t>
            </a:r>
            <a:r>
              <a:rPr lang="pl-PL" sz="1600" dirty="0" err="1" smtClean="0"/>
              <a:t>However</a:t>
            </a:r>
            <a:r>
              <a:rPr lang="pl-PL" sz="1600" dirty="0" smtClean="0"/>
              <a:t>, </a:t>
            </a:r>
            <a:r>
              <a:rPr lang="pl-PL" sz="1600" dirty="0" err="1" smtClean="0"/>
              <a:t>they</a:t>
            </a:r>
            <a:r>
              <a:rPr lang="pl-PL" sz="1600" dirty="0" smtClean="0"/>
              <a:t> do not </a:t>
            </a:r>
            <a:r>
              <a:rPr lang="pl-PL" sz="1600" dirty="0" err="1" smtClean="0"/>
              <a:t>offer</a:t>
            </a:r>
            <a:r>
              <a:rPr lang="pl-PL" sz="1600" dirty="0" smtClean="0"/>
              <a:t> </a:t>
            </a:r>
            <a:r>
              <a:rPr lang="pl-PL" sz="1600" dirty="0" err="1" smtClean="0"/>
              <a:t>enough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 and </a:t>
            </a:r>
            <a:r>
              <a:rPr lang="pl-PL" sz="1600" dirty="0" err="1" smtClean="0"/>
              <a:t>have</a:t>
            </a:r>
            <a:r>
              <a:rPr lang="pl-PL" sz="1600" dirty="0" smtClean="0"/>
              <a:t> a </a:t>
            </a:r>
            <a:r>
              <a:rPr lang="pl-PL" sz="1600" dirty="0" err="1" smtClean="0"/>
              <a:t>worse</a:t>
            </a:r>
            <a:r>
              <a:rPr lang="pl-PL" sz="1600" dirty="0" smtClean="0"/>
              <a:t> </a:t>
            </a:r>
            <a:r>
              <a:rPr lang="pl-PL" sz="1600" dirty="0" err="1" smtClean="0"/>
              <a:t>environmental</a:t>
            </a:r>
            <a:r>
              <a:rPr lang="pl-PL" sz="1600" dirty="0" smtClean="0"/>
              <a:t> </a:t>
            </a:r>
            <a:r>
              <a:rPr lang="pl-PL" sz="1600" dirty="0" err="1" smtClean="0"/>
              <a:t>impact</a:t>
            </a:r>
            <a:r>
              <a:rPr lang="pl-PL" sz="1600" dirty="0" smtClean="0"/>
              <a:t> </a:t>
            </a:r>
            <a:r>
              <a:rPr lang="pl-PL" sz="1600" dirty="0" err="1" smtClean="0"/>
              <a:t>compared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(</a:t>
            </a:r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below</a:t>
            </a:r>
            <a:r>
              <a:rPr lang="pl-PL" sz="1600" dirty="0" smtClean="0"/>
              <a:t>).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only</a:t>
            </a:r>
            <a:r>
              <a:rPr lang="pl-PL" sz="1600" dirty="0" smtClean="0"/>
              <a:t> </a:t>
            </a:r>
            <a:r>
              <a:rPr lang="pl-PL" sz="1600" dirty="0" err="1" smtClean="0"/>
              <a:t>alternative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comparable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Zebra </a:t>
            </a:r>
            <a:r>
              <a:rPr lang="pl-PL" sz="1600" dirty="0" err="1" smtClean="0"/>
              <a:t>cell</a:t>
            </a:r>
            <a:r>
              <a:rPr lang="pl-PL" sz="1600" dirty="0" smtClean="0"/>
              <a:t> [7]</a:t>
            </a:r>
            <a:r>
              <a:rPr lang="en-US" sz="1600" dirty="0" smtClean="0"/>
              <a:t>. This system include among others infrared sensors, cameras, high-resolution laser and infrared light. These devices and software allow for 3 D space to "see " the environment and record the movements of objects located there</a:t>
            </a:r>
            <a:r>
              <a:rPr lang="pl-PL" sz="1600" dirty="0" smtClean="0"/>
              <a:t>.</a:t>
            </a:r>
            <a:endParaRPr lang="pl-PL" sz="1600" dirty="0" smtClean="0"/>
          </a:p>
          <a:p>
            <a:pPr marL="274955" indent="163830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Security </a:t>
            </a:r>
            <a:r>
              <a:rPr lang="pl-PL" sz="1600" dirty="0" smtClean="0"/>
              <a:t>BEV of </a:t>
            </a:r>
            <a:r>
              <a:rPr lang="pl-PL" sz="1600" dirty="0" err="1" smtClean="0"/>
              <a:t>mobility</a:t>
            </a:r>
            <a:r>
              <a:rPr lang="pl-PL" sz="1600" dirty="0" smtClean="0"/>
              <a:t> </a:t>
            </a:r>
            <a:r>
              <a:rPr lang="pl-PL" sz="1600" dirty="0" err="1" smtClean="0"/>
              <a:t>expected</a:t>
            </a:r>
            <a:r>
              <a:rPr lang="pl-PL" sz="1600" dirty="0" smtClean="0"/>
              <a:t> for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future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reduction</a:t>
            </a:r>
            <a:r>
              <a:rPr lang="pl-PL" sz="1600" dirty="0" smtClean="0"/>
              <a:t> of automobile energy </a:t>
            </a:r>
            <a:r>
              <a:rPr lang="pl-PL" sz="1600" dirty="0" err="1" smtClean="0"/>
              <a:t>demand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one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most </a:t>
            </a:r>
            <a:r>
              <a:rPr lang="pl-PL" sz="1600" dirty="0" err="1" smtClean="0"/>
              <a:t>important</a:t>
            </a:r>
            <a:r>
              <a:rPr lang="pl-PL" sz="1600" dirty="0" smtClean="0"/>
              <a:t> </a:t>
            </a:r>
            <a:r>
              <a:rPr lang="pl-PL" sz="1600" dirty="0" err="1" smtClean="0"/>
              <a:t>challenges</a:t>
            </a:r>
            <a:r>
              <a:rPr lang="pl-PL" sz="1600" dirty="0" smtClean="0"/>
              <a:t>. In order to </a:t>
            </a:r>
            <a:r>
              <a:rPr lang="pl-PL" sz="1600" dirty="0" err="1" smtClean="0"/>
              <a:t>evaluate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technologies</a:t>
            </a:r>
            <a:r>
              <a:rPr lang="pl-PL" sz="1600" dirty="0" smtClean="0"/>
              <a:t> </a:t>
            </a:r>
            <a:r>
              <a:rPr lang="pl-PL" sz="1600" dirty="0" err="1" smtClean="0"/>
              <a:t>available</a:t>
            </a:r>
            <a:r>
              <a:rPr lang="pl-PL" sz="1600" dirty="0" smtClean="0"/>
              <a:t>, energy </a:t>
            </a:r>
            <a:r>
              <a:rPr lang="pl-PL" sz="1600" dirty="0" err="1" smtClean="0"/>
              <a:t>consumption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divided</a:t>
            </a:r>
            <a:r>
              <a:rPr lang="pl-PL" sz="1600" dirty="0" smtClean="0"/>
              <a:t> </a:t>
            </a:r>
            <a:r>
              <a:rPr lang="pl-PL" sz="1600" dirty="0" err="1" smtClean="0"/>
              <a:t>into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well-to-tank</a:t>
            </a:r>
            <a:r>
              <a:rPr lang="pl-PL" sz="1600" dirty="0" smtClean="0"/>
              <a:t> [8].</a:t>
            </a:r>
            <a:endParaRPr lang="pl-PL" sz="1600" dirty="0" smtClean="0"/>
          </a:p>
          <a:p>
            <a:pPr marL="557530" indent="-294005" defTabSz="557530">
              <a:lnSpc>
                <a:spcPct val="105000"/>
              </a:lnSpc>
              <a:spcAft>
                <a:spcPct val="25000"/>
              </a:spcAft>
              <a:buNone/>
            </a:pPr>
            <a:endParaRPr lang="pl-PL" sz="1600" dirty="0" smtClean="0"/>
          </a:p>
        </p:txBody>
      </p:sp>
      <p:sp>
        <p:nvSpPr>
          <p:cNvPr id="42" name="Text Box 3861"/>
          <p:cNvSpPr txBox="1">
            <a:spLocks noChangeArrowheads="1"/>
          </p:cNvSpPr>
          <p:nvPr/>
        </p:nvSpPr>
        <p:spPr bwMode="auto">
          <a:xfrm>
            <a:off x="11907846" y="24964271"/>
            <a:ext cx="8650650" cy="482050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244558" tIns="122279" rIns="244558" bIns="122279">
            <a:spAutoFit/>
          </a:bodyPr>
          <a:lstStyle/>
          <a:p>
            <a:pPr marL="557530" indent="-557530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LITERATURE</a:t>
            </a:r>
            <a:endParaRPr lang="pl-PL" sz="4400" b="1" dirty="0" smtClean="0">
              <a:solidFill>
                <a:srgbClr val="0000CC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Rokosz K., Simon F., Hryniewicza T., Rzadkiewicz S., </a:t>
            </a:r>
            <a:r>
              <a:rPr lang="pl-PL" sz="1600" dirty="0" err="1" smtClean="0"/>
              <a:t>Comparative</a:t>
            </a:r>
            <a:r>
              <a:rPr lang="pl-PL" sz="1600" dirty="0" smtClean="0"/>
              <a:t> XPS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 of </a:t>
            </a:r>
            <a:r>
              <a:rPr lang="pl-PL" sz="1600" dirty="0" err="1" smtClean="0"/>
              <a:t>passive</a:t>
            </a:r>
            <a:r>
              <a:rPr lang="pl-PL" sz="1600" dirty="0" smtClean="0"/>
              <a:t> </a:t>
            </a:r>
            <a:r>
              <a:rPr lang="pl-PL" sz="1600" dirty="0" err="1" smtClean="0"/>
              <a:t>layers</a:t>
            </a:r>
            <a:r>
              <a:rPr lang="pl-PL" sz="1600" dirty="0" smtClean="0"/>
              <a:t> </a:t>
            </a:r>
            <a:r>
              <a:rPr lang="pl-PL" sz="1600" dirty="0" err="1" smtClean="0"/>
              <a:t>composition</a:t>
            </a:r>
            <a:r>
              <a:rPr lang="pl-PL" sz="1600" dirty="0" smtClean="0"/>
              <a:t> </a:t>
            </a:r>
            <a:r>
              <a:rPr lang="pl-PL" sz="1600" dirty="0" err="1" smtClean="0"/>
              <a:t>formed</a:t>
            </a:r>
            <a:r>
              <a:rPr lang="pl-PL" sz="1600" dirty="0" smtClean="0"/>
              <a:t> on AISI 304 L SS </a:t>
            </a:r>
            <a:r>
              <a:rPr lang="pl-PL" sz="1600" dirty="0" err="1" smtClean="0"/>
              <a:t>after</a:t>
            </a:r>
            <a:r>
              <a:rPr lang="pl-PL" sz="1600" dirty="0" smtClean="0"/>
              <a:t> standard and </a:t>
            </a:r>
            <a:r>
              <a:rPr lang="pl-PL" sz="1600" dirty="0" err="1" smtClean="0"/>
              <a:t>high-current</a:t>
            </a:r>
            <a:r>
              <a:rPr lang="pl-PL" sz="1600" dirty="0" smtClean="0"/>
              <a:t> </a:t>
            </a:r>
            <a:r>
              <a:rPr lang="pl-PL" sz="1600" dirty="0" err="1" smtClean="0"/>
              <a:t>density</a:t>
            </a:r>
            <a:r>
              <a:rPr lang="pl-PL" sz="1600" dirty="0" smtClean="0"/>
              <a:t> electropolishing, </a:t>
            </a:r>
            <a:r>
              <a:rPr lang="pl-PL" sz="1600" dirty="0" err="1" smtClean="0"/>
              <a:t>Surface</a:t>
            </a:r>
            <a:r>
              <a:rPr lang="pl-PL" sz="1600" dirty="0" smtClean="0"/>
              <a:t> and </a:t>
            </a:r>
            <a:r>
              <a:rPr lang="pl-PL" sz="1600" dirty="0" err="1" smtClean="0"/>
              <a:t>Interface</a:t>
            </a:r>
            <a:r>
              <a:rPr lang="pl-PL" sz="1600" dirty="0" smtClean="0"/>
              <a:t>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, 47(1), 2015, 87-92.</a:t>
            </a:r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Milhouse</a:t>
            </a:r>
            <a:r>
              <a:rPr lang="en-US" sz="1600" dirty="0" smtClean="0"/>
              <a:t> M., Framework for Autonomous Movement of Drones. Illinois Institute of Technology. RIIT '15, Proceedings of the 4th Annual ACM Conference on Research in Information Technology</a:t>
            </a:r>
            <a:r>
              <a:rPr lang="pl-PL" sz="1600" dirty="0" smtClean="0"/>
              <a:t>, </a:t>
            </a:r>
            <a:r>
              <a:rPr lang="en-US" sz="1600" dirty="0" smtClean="0"/>
              <a:t>2015, 1- 4</a:t>
            </a:r>
            <a:r>
              <a:rPr lang="pl-PL" sz="1600" dirty="0" smtClean="0"/>
              <a:t>.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3"/>
              </a:rPr>
              <a:t>http://www.dhl.com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endParaRPr lang="pl-PL" sz="1600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pl-PL" sz="1600" dirty="0" smtClean="0">
                <a:hlinkClick r:id="rId4"/>
              </a:rPr>
              <a:t>http://www.amazon.com/b?node=8037720011</a:t>
            </a:r>
            <a:r>
              <a:rPr lang="pl-PL" sz="1600" dirty="0" smtClean="0"/>
              <a:t> </a:t>
            </a:r>
            <a:endParaRPr lang="pl-PL" sz="1600" dirty="0" smtClean="0"/>
          </a:p>
        </p:txBody>
      </p:sp>
      <p:sp>
        <p:nvSpPr>
          <p:cNvPr id="43" name="Pole tekstowe 42"/>
          <p:cNvSpPr txBox="1"/>
          <p:nvPr/>
        </p:nvSpPr>
        <p:spPr>
          <a:xfrm>
            <a:off x="1404368" y="16827367"/>
            <a:ext cx="921702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The problem with using drones to deliver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are: 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legal restrictions due to the safety of people</a:t>
            </a:r>
            <a:r>
              <a:rPr lang="pl-PL" sz="1600" dirty="0" smtClean="0"/>
              <a:t> [5]</a:t>
            </a:r>
            <a:r>
              <a:rPr lang="en-US" sz="1600" dirty="0" smtClean="0"/>
              <a:t>,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protection against taking delivery by unauthorized persons,</a:t>
            </a:r>
            <a:endParaRPr lang="pl-PL" sz="1600" dirty="0" smtClean="0"/>
          </a:p>
          <a:p>
            <a:pPr marL="557530" indent="-294005" algn="l" defTabSz="557530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systems that allow collision-free reach </a:t>
            </a:r>
            <a:r>
              <a:rPr lang="pl-PL" sz="1600" dirty="0" err="1" smtClean="0"/>
              <a:t>milk</a:t>
            </a:r>
            <a:r>
              <a:rPr lang="en-US" sz="1600" dirty="0" smtClean="0"/>
              <a:t> to the place of delivery</a:t>
            </a:r>
            <a:endParaRPr lang="pl-PL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11979284" y="19275639"/>
            <a:ext cx="5386699" cy="40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3.</a:t>
            </a:r>
            <a:r>
              <a:rPr lang="pl-PL" dirty="0" smtClean="0"/>
              <a:t> </a:t>
            </a:r>
            <a:r>
              <a:rPr lang="pl-PL" dirty="0" err="1" smtClean="0"/>
              <a:t>Plates</a:t>
            </a:r>
            <a:r>
              <a:rPr lang="pl-PL" dirty="0" smtClean="0"/>
              <a:t> </a:t>
            </a:r>
            <a:r>
              <a:rPr lang="pl-PL" dirty="0" err="1" smtClean="0"/>
              <a:t>Skyport</a:t>
            </a:r>
            <a:r>
              <a:rPr lang="pl-PL" dirty="0" smtClean="0"/>
              <a:t> [2]</a:t>
            </a:r>
            <a:endParaRPr lang="pl-PL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1054212" y="3274150"/>
            <a:ext cx="1928826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sz="6600" b="1" cap="small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International Workshop</a:t>
            </a:r>
            <a:br>
              <a:rPr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on Surface Engineering</a:t>
            </a:r>
            <a:endParaRPr sz="6600" b="1" cap="small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6416" y="18771583"/>
            <a:ext cx="43924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912" y="18771583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6416" y="21075839"/>
            <a:ext cx="9001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4408" y="25756359"/>
            <a:ext cx="44291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45528" y="10994719"/>
            <a:ext cx="8064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924648" y="6425457"/>
            <a:ext cx="13148947" cy="6496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81779" tIns="140891" rIns="281779" bIns="140891">
            <a:spAutoFit/>
          </a:bodyPr>
          <a:lstStyle/>
          <a:p>
            <a:pPr algn="ctr">
              <a:buNone/>
            </a:pPr>
            <a:r>
              <a:rPr lang="pl-PL" sz="4600" b="1" dirty="0" smtClean="0">
                <a:solidFill>
                  <a:srgbClr val="0000CC"/>
                </a:solidFill>
              </a:rPr>
              <a:t>DEVELOPMENT OF CAR TECHNOLOGIES</a:t>
            </a:r>
            <a:endParaRPr lang="de-DE" sz="4600" b="1" dirty="0">
              <a:solidFill>
                <a:srgbClr val="0000CC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63584" y="7026333"/>
            <a:ext cx="19216822" cy="6180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281779" tIns="140891" rIns="281779" bIns="140891">
            <a:spAutoFit/>
          </a:bodyPr>
          <a:lstStyle/>
          <a:p>
            <a:pPr algn="ctr" defTabSz="2817495">
              <a:lnSpc>
                <a:spcPts val="2775"/>
              </a:lnSpc>
              <a:buNone/>
            </a:pPr>
            <a:r>
              <a:rPr lang="pl-PL" b="1" dirty="0" smtClean="0"/>
              <a:t>Nowak J., Lisek L., </a:t>
            </a:r>
            <a:r>
              <a:rPr lang="pl-PL" b="1" dirty="0" err="1" smtClean="0"/>
              <a:t>Faculty</a:t>
            </a:r>
            <a:r>
              <a:rPr lang="pl-PL" b="1" dirty="0" smtClean="0"/>
              <a:t> of </a:t>
            </a:r>
            <a:r>
              <a:rPr lang="pl-PL" b="1" dirty="0" err="1" smtClean="0"/>
              <a:t>Mechanical</a:t>
            </a:r>
            <a:r>
              <a:rPr lang="pl-PL" b="1" dirty="0" smtClean="0"/>
              <a:t> Engineering, Koszalin </a:t>
            </a:r>
            <a:r>
              <a:rPr lang="pl-PL" b="1" dirty="0" err="1" smtClean="0"/>
              <a:t>University</a:t>
            </a:r>
            <a:r>
              <a:rPr lang="pl-PL" b="1" dirty="0" smtClean="0"/>
              <a:t> of Technology, Poland</a:t>
            </a:r>
            <a:endParaRPr lang="de-DE" b="1" dirty="0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6" name="Rettangolo 31"/>
          <p:cNvSpPr>
            <a:spLocks noChangeArrowheads="1"/>
          </p:cNvSpPr>
          <p:nvPr/>
        </p:nvSpPr>
        <p:spPr bwMode="auto">
          <a:xfrm>
            <a:off x="1260352" y="7646254"/>
            <a:ext cx="19274357" cy="364941"/>
          </a:xfrm>
          <a:prstGeom prst="rect">
            <a:avLst/>
          </a:prstGeom>
          <a:solidFill>
            <a:srgbClr val="001746"/>
          </a:solidFill>
          <a:ln w="9525" algn="ctr">
            <a:noFill/>
            <a:round/>
          </a:ln>
        </p:spPr>
        <p:txBody>
          <a:bodyPr lIns="56094" tIns="28047" rIns="56094" bIns="28047">
            <a:spAutoFit/>
          </a:bodyPr>
          <a:lstStyle/>
          <a:p>
            <a:pPr defTabSz="2446020"/>
            <a:endParaRPr lang="it-IT" dirty="0"/>
          </a:p>
        </p:txBody>
      </p:sp>
      <p:pic>
        <p:nvPicPr>
          <p:cNvPr id="48" name="Obraz 47" descr="http://mobilnistudenci.pl/wp-content/uploads/2016/01/CEEPUS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87884" y="423759"/>
            <a:ext cx="497748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3" descr="http://t2.gstatic.com/images?q=tbn:ANd9GcQJUINKtplKbjfdEpDGpXZlpfrkcIkcEB9JN9eOKu-GrlpI0-vwnw"/>
          <p:cNvPicPr>
            <a:picLocks noChangeAspect="1" noChangeArrowheads="1"/>
          </p:cNvPicPr>
          <p:nvPr/>
        </p:nvPicPr>
        <p:blipFill>
          <a:blip r:embed="rId11" cstate="print">
            <a:lum bright="-4000" contrast="20000"/>
          </a:blip>
          <a:srcRect/>
          <a:stretch>
            <a:fillRect/>
          </a:stretch>
        </p:blipFill>
        <p:spPr bwMode="auto">
          <a:xfrm>
            <a:off x="4016335" y="534333"/>
            <a:ext cx="246222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 descr="KN Einstei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4978" y="501889"/>
            <a:ext cx="24826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978318" y="495197"/>
            <a:ext cx="178731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Prostokąt 52"/>
          <p:cNvSpPr/>
          <p:nvPr/>
        </p:nvSpPr>
        <p:spPr>
          <a:xfrm>
            <a:off x="6420496" y="5376560"/>
            <a:ext cx="8688705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dirty="0"/>
              <a:t>1</a:t>
            </a:r>
            <a:r>
              <a:rPr lang="pl-PL" dirty="0"/>
              <a:t>0</a:t>
            </a:r>
            <a:r>
              <a:rPr dirty="0"/>
              <a:t>.06.202</a:t>
            </a:r>
            <a:r>
              <a:rPr lang="pl-PL" dirty="0"/>
              <a:t>4</a:t>
            </a:r>
            <a:r>
              <a:rPr dirty="0"/>
              <a:t> to 1</a:t>
            </a:r>
            <a:r>
              <a:rPr lang="pl-PL" dirty="0"/>
              <a:t>4</a:t>
            </a:r>
            <a:r>
              <a:rPr dirty="0"/>
              <a:t>.06.202</a:t>
            </a:r>
            <a:r>
              <a:rPr lang="pl-PL" dirty="0"/>
              <a:t>4</a:t>
            </a:r>
            <a:r>
              <a:rPr lang="pl-PL" dirty="0" smtClean="0"/>
              <a:t>, </a:t>
            </a:r>
            <a:r>
              <a:rPr lang="en-US" dirty="0" err="1" smtClean="0"/>
              <a:t>Koszalin</a:t>
            </a:r>
            <a:r>
              <a:rPr lang="en-US" dirty="0" smtClean="0"/>
              <a:t> </a:t>
            </a:r>
            <a:r>
              <a:rPr lang="en-US" dirty="0"/>
              <a:t>University of Technology, Poland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79352" tIns="39676" rIns="79352" bIns="39676" numCol="1" anchor="t" anchorCtr="0" compatLnSpc="1"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79352" tIns="39676" rIns="79352" bIns="39676" numCol="1" anchor="t" anchorCtr="0" compatLnSpc="1"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4206</Words>
  <Application>WPS Presentation</Application>
  <PresentationFormat>Niestandardowy</PresentationFormat>
  <Paragraphs>44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Times</vt:lpstr>
      <vt:lpstr>Times New Roman</vt:lpstr>
      <vt:lpstr>Microsoft YaHei</vt:lpstr>
      <vt:lpstr>Arial Unicode MS</vt:lpstr>
      <vt:lpstr>Leer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Instant</dc:creator>
  <cp:lastModifiedBy>sutowski</cp:lastModifiedBy>
  <cp:revision>1661</cp:revision>
  <cp:lastPrinted>2004-02-19T18:27:00Z</cp:lastPrinted>
  <dcterms:created xsi:type="dcterms:W3CDTF">2004-02-19T17:42:00Z</dcterms:created>
  <dcterms:modified xsi:type="dcterms:W3CDTF">2023-08-29T07:36:47Z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1045-11.2.0.11537</vt:lpwstr>
  </property>
  <property fmtid="{D5CDD505-2E9C-101B-9397-08002B2CF9AE}" pid="3" name="ICV">
    <vt:lpwstr>16DB7C95499B48A3ACC76C5A1A10D27A</vt:lpwstr>
  </property>
</Properties>
</file>